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2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2" r:id="rId19"/>
    <p:sldId id="275" r:id="rId20"/>
    <p:sldId id="273" r:id="rId21"/>
    <p:sldId id="274" r:id="rId22"/>
    <p:sldId id="276" r:id="rId23"/>
    <p:sldId id="277" r:id="rId24"/>
    <p:sldId id="278" r:id="rId25"/>
    <p:sldId id="280" r:id="rId26"/>
    <p:sldId id="281" r:id="rId27"/>
    <p:sldId id="279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0254-F504-4DB5-ACFD-E5F5EBE4D7CF}" type="datetimeFigureOut">
              <a:rPr lang="ar-EG" smtClean="0"/>
              <a:pPr/>
              <a:t>29/10/1433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25679-C7CB-49C5-B62B-08AAB3F1EC1C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Feed/fast cycle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8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ENDO 412</a:t>
            </a:r>
            <a:endParaRPr lang="ar-EG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energy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torage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epot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endParaRPr lang="en-US" sz="1300" dirty="0" smtClean="0"/>
          </a:p>
          <a:p>
            <a:pPr algn="l" rtl="0">
              <a:buNone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glucose transport</a:t>
            </a:r>
            <a:r>
              <a:rPr lang="en-US" sz="1800" b="1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</a:p>
          <a:p>
            <a:pPr algn="l" rtl="0"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GLUT-4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adipocytes are insulin-sensitive.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In the absorptive state, insulin conc. is elevated resulting in increased influx of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glucose into adipocytes.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glycolysis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due to increased intracellular levels of glucose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Glycolysis provides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glycerol 3-phosphate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for triacylglycerol synthesis.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3-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activity of pentose phosphate pathway (PPP)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Increased PPP results in increased formation of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NADPH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essential for fatty acid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synthesis.</a:t>
            </a: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endParaRPr lang="en-US" sz="11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 metabolism</a:t>
            </a: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3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</a:t>
            </a:r>
            <a:r>
              <a:rPr lang="en-US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synthesis of fatty acids</a:t>
            </a:r>
            <a:r>
              <a:rPr lang="en-US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</a:t>
            </a:r>
            <a:r>
              <a:rPr lang="en-US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A MAJOR PATHWAY):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Fatty acid synthesis in adipose tissue is </a:t>
            </a:r>
            <a:r>
              <a:rPr lang="en-US" sz="1900" b="1" u="sng" dirty="0" smtClean="0">
                <a:solidFill>
                  <a:srgbClr val="002060"/>
                </a:solidFill>
                <a:latin typeface="Cambria" pitchFamily="18" charset="0"/>
              </a:rPr>
              <a:t>not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 a major pathway.</a:t>
            </a:r>
          </a:p>
          <a:p>
            <a:pPr algn="l" rtl="0">
              <a:buNone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     Instead, most fatty acids added to adipose tissues are provided by diet </a:t>
            </a:r>
          </a:p>
          <a:p>
            <a:pPr algn="l" rtl="0">
              <a:buNone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     fat (in chylomicrons) with a lesser amount supplied by VLDL of liver.</a:t>
            </a:r>
          </a:p>
          <a:p>
            <a:pPr algn="l" rtl="0">
              <a:buNone/>
            </a:pPr>
            <a:endParaRPr lang="en-US" sz="13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triacylglycerol synthesis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Exogenous fatty acids (from </a:t>
            </a:r>
            <a:r>
              <a:rPr lang="en-US" sz="1900" u="sng" dirty="0" smtClean="0">
                <a:solidFill>
                  <a:srgbClr val="002060"/>
                </a:solidFill>
                <a:latin typeface="Cambria" pitchFamily="18" charset="0"/>
              </a:rPr>
              <a:t>diet fat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: chylomicrons  &amp; </a:t>
            </a:r>
            <a:r>
              <a:rPr lang="en-US" sz="1900" u="sng" dirty="0" smtClean="0">
                <a:solidFill>
                  <a:srgbClr val="002060"/>
                </a:solidFill>
                <a:latin typeface="Cambria" pitchFamily="18" charset="0"/>
              </a:rPr>
              <a:t>liver fat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:  VLDL) &amp; </a:t>
            </a:r>
          </a:p>
          <a:p>
            <a:pPr algn="l" rtl="0">
              <a:buNone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     glycerol 3 phosphate (from glycolysis  of </a:t>
            </a:r>
            <a:r>
              <a:rPr lang="en-US" sz="1900" u="sng" dirty="0" smtClean="0">
                <a:solidFill>
                  <a:srgbClr val="002060"/>
                </a:solidFill>
                <a:latin typeface="Cambria" pitchFamily="18" charset="0"/>
              </a:rPr>
              <a:t>glucose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) are used for synthesis of </a:t>
            </a:r>
          </a:p>
          <a:p>
            <a:pPr algn="l" rtl="0">
              <a:buNone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     triacylglycerol in adipose tissue.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</a:t>
            </a: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Thus, in well-fed state (absorptive state), </a:t>
            </a: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storage of triacylglycerol (fat) in adipose tissue is favored </a:t>
            </a:r>
            <a:endParaRPr lang="ar-EG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energy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torage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epot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WALY\Documents\lippincot photos\c24\24_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429288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energy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torage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epot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643182"/>
            <a:ext cx="242889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Adipose tissue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absorptive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endParaRPr lang="en-US" sz="2000" dirty="0" smtClean="0">
              <a:solidFill>
                <a:srgbClr val="0070C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Skeletal muscle is able to respond to changes in demand for ATP that accompanies muscle contraction.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At rest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muscle account for about 30% of oxygen consumption of the body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During vigorous exercise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muscles account for up to 90% of total oxygen consumption. </a:t>
            </a:r>
          </a:p>
          <a:p>
            <a:pPr algn="l" rtl="0"/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Skeletal muscle depends on anaerobic &amp; anaerobic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glycolysis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metabolism  for getting energy (</a:t>
            </a:r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while heart muscle depends on aerobic metabolism only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algn="l" rtl="0"/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Skeletal muscles have stores for energy in the form of glycogen &amp; lipids, (</a:t>
            </a:r>
            <a:r>
              <a:rPr lang="en-US" sz="2000" i="1" dirty="0" smtClean="0">
                <a:solidFill>
                  <a:srgbClr val="002060"/>
                </a:solidFill>
                <a:latin typeface="Cambria" pitchFamily="18" charset="0"/>
              </a:rPr>
              <a:t>while heart muscle does not have these stores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algn="l" rtl="0"/>
            <a:endParaRPr lang="en-US" sz="2000" dirty="0" smtClean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sz="12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200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glucose transport</a:t>
            </a:r>
            <a:r>
              <a:rPr lang="en-US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GLUT-4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of skeletal muscles cells are insulin-sensitive.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In the absorptive state (after a carbohydrate rich meal), insulin conc. is elevated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resulting in increased influx of glucose into skeletal muscle cells.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Glucose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provides energy to muscles during the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fed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state (in contrast to the fasting state in which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ketone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bodies &amp; fatty acids are the major fuels of resting muscles.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glycogen synthesis</a:t>
            </a:r>
            <a:r>
              <a:rPr lang="en-US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During  absorptive period, glucose (which is abundant after a carbohydrate rich meal), is stored in the form of glycogen in skeletal muscles.  </a:t>
            </a:r>
          </a:p>
          <a:p>
            <a:pPr algn="l" rtl="0">
              <a:buNone/>
            </a:pPr>
            <a:endParaRPr lang="en-US" sz="2000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525963"/>
          </a:xfrm>
          <a:ln>
            <a:solidFill>
              <a:srgbClr val="0070C0"/>
            </a:solidFill>
          </a:ln>
        </p:spPr>
        <p:txBody>
          <a:bodyPr/>
          <a:lstStyle/>
          <a:p>
            <a:pPr algn="l" rtl="0"/>
            <a:endParaRPr lang="en-US" sz="12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Amino acid metabolism</a:t>
            </a:r>
            <a:r>
              <a:rPr lang="en-US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2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1-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protein synthesis</a:t>
            </a:r>
            <a:r>
              <a:rPr lang="en-US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During the absorptive period,  amino acid uptake &amp; protein synthesis is increased to replace degraded protein since the previous meal.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1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uptake of branched-chain amino acids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leucine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isoleucine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&amp; </a:t>
            </a:r>
            <a:r>
              <a:rPr lang="en-US" sz="1800" dirty="0" err="1" smtClean="0">
                <a:solidFill>
                  <a:srgbClr val="002060"/>
                </a:solidFill>
                <a:latin typeface="Cambria" pitchFamily="18" charset="0"/>
              </a:rPr>
              <a:t>valine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These amino acids escape metabolism by the liver &amp; are taken up by muscle. 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endParaRPr lang="ar-E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WALY\Documents\lippincot photos\c24\24_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271238" cy="7169169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43050"/>
            <a:ext cx="350043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Skeletal muscles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absorptive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algn="l" rtl="0"/>
            <a:endParaRPr lang="en-US" sz="1200" dirty="0" smtClean="0">
              <a:solidFill>
                <a:srgbClr val="0070C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Brain accounts for 20% of basal oxygen consumption of body at rest (although it is only 2% of adult weight).</a:t>
            </a:r>
          </a:p>
          <a:p>
            <a:pPr algn="l" rtl="0"/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Brain uses energy at a constant rate.</a:t>
            </a:r>
          </a:p>
          <a:p>
            <a:pPr algn="l" rtl="0"/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Brain is vital for proper functioning of all organs of the body &amp; so, special priority is given to its energy needs. </a:t>
            </a:r>
          </a:p>
          <a:p>
            <a:pPr algn="l" rtl="0"/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Glucose normally serves as the </a:t>
            </a:r>
            <a:r>
              <a:rPr lang="en-US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primary fuel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as the concentration of ketone bodies in the fed state is too low to serve as an alternate energy source. </a:t>
            </a:r>
          </a:p>
          <a:p>
            <a:pPr algn="l" rtl="0"/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1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If b</a:t>
            </a:r>
            <a:r>
              <a:rPr lang="en-US" sz="18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lood glucose falls to below 30 mg/100 ml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(Normal: 70 – 90 mg/100 ml),  cerebral functions are impaired.</a:t>
            </a: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</a:t>
            </a:r>
            <a:r>
              <a:rPr lang="en-US" sz="1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If hypoglycemia occurs for even a short time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, severe  &amp; irreversible brain damage may occur. 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 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N.B. During fast, ketone bodies play a significant roles.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Brain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sz="12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8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In the fed (absorptive) state, the brain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uses glucose exclusively as a fuel.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(140 grams/day is oxidized to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carbon dioxide &amp; water)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Excess glucose is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stored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(no glycogen stores).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Accordingly, the brain is completely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dependant on availability of blood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glucose. </a:t>
            </a:r>
          </a:p>
          <a:p>
            <a:pPr algn="l" rtl="0">
              <a:buNone/>
            </a:pPr>
            <a:endParaRPr lang="ar-E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Brain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074" name="Picture 2" descr="C:\Users\ALWALY\Documents\lippincot photos\c24\24_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000372"/>
            <a:ext cx="418626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Organ map during the absorptive state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showing intertissue relationship</a:t>
            </a:r>
            <a:endParaRPr lang="ar-EG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LWALY\Documents\lippincot photos\c24\24_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429420" cy="4894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Objectives</a:t>
            </a:r>
            <a:endParaRPr 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1- Identifying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hormones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that promote influx &amp; efflux of glucose, fat &amp; protein  </a:t>
            </a:r>
          </a:p>
          <a:p>
            <a:pPr marL="0" indent="0" algn="l">
              <a:buNone/>
            </a:pPr>
            <a:r>
              <a:rPr lang="en-US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(nutrients) into &amp; out of energy storage pools.</a:t>
            </a:r>
          </a:p>
          <a:p>
            <a:pPr marL="0" indent="0" algn="l">
              <a:buNone/>
            </a:pPr>
            <a:endParaRPr lang="en-US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2- Describing the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mechanisms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involved in the control of flow  intermediates in  </a:t>
            </a:r>
          </a:p>
          <a:p>
            <a:pPr marL="0" indent="0" algn="l">
              <a:buNone/>
            </a:pPr>
            <a:r>
              <a:rPr lang="en-US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the metabolic pathways. </a:t>
            </a: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3-Describing the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organ map 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that traces the movement of metabolites  between </a:t>
            </a:r>
          </a:p>
          <a:p>
            <a:pPr marL="0" indent="0" algn="l">
              <a:buNone/>
            </a:pPr>
            <a:r>
              <a:rPr lang="en-US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tissues.</a:t>
            </a:r>
          </a:p>
          <a:p>
            <a:pPr marL="0" indent="0" algn="l">
              <a:buNone/>
            </a:pPr>
            <a:endParaRPr lang="en-US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4- Understanding the alterations in the metabolism of the liver, adipose tissue, </a:t>
            </a: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muscles &amp; brain in the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absorptive state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  <a:p>
            <a:pPr marL="0" indent="0" algn="l">
              <a:buNone/>
            </a:pPr>
            <a:endParaRPr lang="en-US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5-Understanding the motion of exchange of substrates among liver, adipose tissue, </a:t>
            </a:r>
          </a:p>
          <a:p>
            <a:pPr marL="0" indent="0" algn="l">
              <a:buNone/>
            </a:pPr>
            <a:r>
              <a:rPr lang="en-US" sz="2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muscle &amp; brain to maintain adequate glucose blood level in case of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fasting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</a:t>
            </a:r>
          </a:p>
          <a:p>
            <a:pPr marL="0" indent="0" algn="l">
              <a:buNone/>
            </a:pPr>
            <a:endParaRPr lang="en-US" sz="2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6-Creating an expanded &amp; clinically useful vision of the </a:t>
            </a:r>
            <a:r>
              <a:rPr 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whole body metabolism</a:t>
            </a:r>
            <a:r>
              <a:rPr lang="en-US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474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 algn="ctr" rtl="0">
              <a:buNone/>
            </a:pPr>
            <a:endParaRPr lang="en-US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11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 of fasting</a:t>
            </a:r>
          </a:p>
          <a:p>
            <a:pPr algn="ctr" rtl="0">
              <a:buNone/>
            </a:pPr>
            <a:endParaRPr lang="en-US" sz="12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5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Fasting may result from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 - Ramadan fasting for Muslims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 - Inability to obtain food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 - Desire to lose weight rapidly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 - Clinical situations in which an individual cannot eat (trauma, surgery , etc..)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In absence of food, plasma levels of glucose, amino acids &amp; triacylglycerol </a:t>
            </a:r>
            <a:r>
              <a:rPr lang="en-US" sz="5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(main nutrients)  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fall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with a resulting decline in </a:t>
            </a:r>
            <a:r>
              <a:rPr lang="en-US" sz="5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secretion &amp; increase in </a:t>
            </a:r>
            <a:r>
              <a:rPr lang="en-US" sz="5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release.</a:t>
            </a:r>
          </a:p>
          <a:p>
            <a:pPr algn="l" rtl="0">
              <a:buNone/>
            </a:pPr>
            <a:endParaRPr lang="en-US" sz="5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The decreased insulin/glucagon ratio &amp; decreased availability of circulating substrates, favors 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5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catabolic period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in which degradation of triacylglycerol, glycogen &amp; protein is characteristic.</a:t>
            </a:r>
          </a:p>
          <a:p>
            <a:pPr algn="l" rtl="0">
              <a:buNone/>
            </a:pPr>
            <a:endParaRPr lang="en-US" sz="5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5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Exchange of substrates between liver, adipose tissue, muscle &amp; brain is guided by two priorities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5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1-  Need to maintain adequate plasma levels of glucose  to secure energy metabolism to brain, RBCs &amp;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other tissues utilizing glucose as sole fuel.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2-  Need to mobilize fatty acids from adipose tissue, synthesis &amp; release of </a:t>
            </a:r>
            <a:r>
              <a:rPr lang="en-US" sz="5600" dirty="0" err="1" smtClean="0">
                <a:solidFill>
                  <a:srgbClr val="002060"/>
                </a:solidFill>
                <a:latin typeface="Cambria" pitchFamily="18" charset="0"/>
              </a:rPr>
              <a:t>ketone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bodies to supply energy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to other tissues.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</a:t>
            </a:r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Fasting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 rtl="0">
              <a:buNone/>
            </a:pP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For a normal 70 kg man at the beginning of a fast:</a:t>
            </a:r>
          </a:p>
          <a:p>
            <a:pPr algn="ctr" rtl="0">
              <a:buNone/>
            </a:pPr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Fuel stores at the beginning of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 descr="C:\Users\ALWALY\Documents\lippincot photos\c24\24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00306"/>
            <a:ext cx="4429156" cy="27467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429264"/>
            <a:ext cx="842968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dirty="0" smtClean="0"/>
              <a:t>N.B. </a:t>
            </a:r>
            <a:r>
              <a:rPr lang="en-US" sz="1400" b="1" dirty="0" smtClean="0">
                <a:solidFill>
                  <a:srgbClr val="002060"/>
                </a:solidFill>
              </a:rPr>
              <a:t>Only 1/3 of body`s protein can be used for energy production without fatally compromising vital function</a:t>
            </a:r>
            <a:r>
              <a:rPr lang="en-US" sz="1400" dirty="0" smtClean="0"/>
              <a:t>. </a:t>
            </a:r>
            <a:endParaRPr lang="ar-EG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/>
            <a:endParaRPr lang="en-US" sz="20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/>
            <a:r>
              <a:rPr lang="en-US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Flow of intermediates through metabolic pathways is controlled by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1-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Availability of substrates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(within minutes)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2-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Allosteric regulation of enzymes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(within minutes)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3-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Covalent modification of enzymes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(within minutes to hours)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4-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Induction-repression of enzyme synthesis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(within hours to days)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The metabolic changes in fasting are generally 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opposite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to those in fed state.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In fasting, substrates are </a:t>
            </a:r>
            <a:r>
              <a:rPr lang="en-US" sz="1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provided by diet, but are available from the </a:t>
            </a:r>
          </a:p>
          <a:p>
            <a:pPr algn="l" rtl="0">
              <a:buNone/>
            </a:pP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breakdown of tissues stores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(e.g. </a:t>
            </a:r>
            <a:r>
              <a:rPr lang="en-US" sz="1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lipolysis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: with release of fatty acids &amp; glycerol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from adipose tissue &amp;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proteolysis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with release of amino acids from muscles.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ar-EG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Enzymatic changes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>
              <a:buNone/>
            </a:pPr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28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primary role of liver in energy metabolism during fasting is </a:t>
            </a: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maintaining of blood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glucose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through production &amp; release of energy </a:t>
            </a: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molecules  for use by other organs.</a:t>
            </a:r>
            <a:endParaRPr lang="ar-EG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5043510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In liver during fasting, glycogen is degraded first (10-18 hrs of fasting) &amp; then </a:t>
            </a:r>
          </a:p>
          <a:p>
            <a:pPr algn="l" rtl="0">
              <a:buNone/>
            </a:pPr>
            <a:r>
              <a:rPr lang="en-US" sz="2300" dirty="0" err="1" smtClean="0">
                <a:solidFill>
                  <a:srgbClr val="002060"/>
                </a:solidFill>
                <a:latin typeface="Cambria" pitchFamily="18" charset="0"/>
              </a:rPr>
              <a:t>gluconeogenesis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(after 18 hrs to secure glucose to brain &amp; other tissues utilizing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glucose as a sole fuel). </a:t>
            </a:r>
          </a:p>
          <a:p>
            <a:pPr algn="l" rtl="0">
              <a:buNone/>
            </a:pPr>
            <a:endParaRPr lang="en-US" sz="23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1-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glycogen degradation (</a:t>
            </a:r>
            <a:r>
              <a:rPr lang="en-US" sz="2600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glycogenlysis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to produce glucose to blood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exhausted after 10 – 18 hours of fasting  (early fasting).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</a:t>
            </a:r>
            <a:r>
              <a:rPr lang="en-US" sz="2600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gluconeogenesis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23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Gluconeogenesis</a:t>
            </a:r>
            <a:r>
              <a:rPr lang="en-US" sz="2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is the synthesis of glucose from non-carbohydrate sources: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amino acids &amp; lactate from muscles &amp; glycerol from adipose fat.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23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Gluconeogenesis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plays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an essential role during overnight &amp; prolonged fasting.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23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Gluconeogenesis</a:t>
            </a:r>
            <a:r>
              <a:rPr lang="en-US" sz="2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begins 4 - 6 hours after the last meal &amp; becomes fully active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when stores of glycogen are depleted (after about 18 hours).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endParaRPr lang="ar-EG" sz="18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 algn="l" rtl="0">
              <a:buNone/>
            </a:pPr>
            <a:endParaRPr lang="en-US" sz="11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112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 metabolism</a:t>
            </a:r>
            <a:r>
              <a:rPr lang="en-US" sz="11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endParaRPr lang="en-US" sz="17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4800" dirty="0" smtClean="0">
                <a:solidFill>
                  <a:srgbClr val="002060"/>
                </a:solidFill>
                <a:latin typeface="Cambria" pitchFamily="18" charset="0"/>
              </a:rPr>
              <a:t>1-</a:t>
            </a:r>
            <a:r>
              <a:rPr lang="en-US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6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fatty acid oxidation</a:t>
            </a:r>
            <a:r>
              <a:rPr lang="en-US" sz="6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48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Fatty acids obtained from adipose tissue is the major source of </a:t>
            </a: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energy to liver  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during  the fasting state. </a:t>
            </a:r>
          </a:p>
          <a:p>
            <a:pPr algn="l" rtl="0">
              <a:buNone/>
            </a:pPr>
            <a:endParaRPr lang="en-US" sz="4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48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6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synthesis of </a:t>
            </a:r>
            <a:r>
              <a:rPr lang="en-US" sz="6400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ketone</a:t>
            </a:r>
            <a:r>
              <a:rPr lang="en-US" sz="6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bodies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4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48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The liver can synthesize &amp; release ketone bodies from fatty acids to tissues for use as a fuel. </a:t>
            </a:r>
          </a:p>
          <a:p>
            <a:pPr algn="l" rtl="0">
              <a:buNone/>
            </a:pPr>
            <a:r>
              <a:rPr lang="en-US" sz="56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(BUT: liver </a:t>
            </a: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cannot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use ketone bodies as a fuel).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5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Ketone</a:t>
            </a: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bodies 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formation is favored by the availability of fatty acids obtained from adipose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tissue (fatty acids are degraded to acetyl </a:t>
            </a:r>
            <a:r>
              <a:rPr lang="en-US" sz="5600" dirty="0" err="1" smtClean="0">
                <a:solidFill>
                  <a:srgbClr val="002060"/>
                </a:solidFill>
                <a:latin typeface="Cambria" pitchFamily="18" charset="0"/>
              </a:rPr>
              <a:t>CoA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, the precursor of </a:t>
            </a:r>
            <a:r>
              <a:rPr lang="en-US" sz="5600" dirty="0" err="1" smtClean="0">
                <a:solidFill>
                  <a:srgbClr val="002060"/>
                </a:solidFill>
                <a:latin typeface="Cambria" pitchFamily="18" charset="0"/>
              </a:rPr>
              <a:t>ketone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bodies).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In this case, acetyl </a:t>
            </a:r>
            <a:r>
              <a:rPr lang="en-US" sz="5600" dirty="0" err="1" smtClean="0">
                <a:solidFill>
                  <a:srgbClr val="002060"/>
                </a:solidFill>
                <a:latin typeface="Cambria" pitchFamily="18" charset="0"/>
              </a:rPr>
              <a:t>CoA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produced from fatty acids exceeds the capacity of citric acid cycle.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Significant synthesis of </a:t>
            </a:r>
            <a:r>
              <a:rPr lang="en-US" sz="5600" dirty="0" err="1" smtClean="0">
                <a:solidFill>
                  <a:srgbClr val="002060"/>
                </a:solidFill>
                <a:latin typeface="Cambria" pitchFamily="18" charset="0"/>
              </a:rPr>
              <a:t>ketone</a:t>
            </a: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bodies starts during the first days of fasting.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Ketone bodies (unlike FA) are water-soluble &amp; appears in blood &amp; urine by the second day of a fast.</a:t>
            </a:r>
          </a:p>
          <a:p>
            <a:pPr algn="l" rtl="0">
              <a:buNone/>
            </a:pPr>
            <a:endParaRPr lang="en-US" sz="56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Ketone bodies in blood during fasting is important as they can be used as fuel for most tissues including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the brain tissue (can pass BBB). </a:t>
            </a:r>
          </a:p>
          <a:p>
            <a:pPr algn="l" rtl="0">
              <a:buNone/>
            </a:pPr>
            <a:r>
              <a:rPr lang="en-US" sz="5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Accordingly, it reduces the need for gluconeogenesis from amino acids &amp; thus slowing the loss of </a:t>
            </a:r>
          </a:p>
          <a:p>
            <a:pPr algn="l" rtl="0">
              <a:buNone/>
            </a:pPr>
            <a:r>
              <a:rPr lang="en-US" sz="5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essential protein.</a:t>
            </a:r>
          </a:p>
          <a:p>
            <a:pPr algn="l" rtl="0">
              <a:buNone/>
            </a:pPr>
            <a:r>
              <a:rPr lang="en-US" sz="4800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  or</a:t>
            </a:r>
          </a:p>
          <a:p>
            <a:pPr algn="l" rtl="0">
              <a:buNone/>
            </a:pPr>
            <a:r>
              <a:rPr lang="en-US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</a:t>
            </a:r>
          </a:p>
          <a:p>
            <a:pPr algn="l" rtl="0">
              <a:buNone/>
            </a:pPr>
            <a:r>
              <a:rPr lang="en-US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</a:p>
          <a:p>
            <a:pPr algn="l" rtl="0"/>
            <a:endParaRPr lang="ar-EG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WALY\Documents\lippincot photos\c24\24_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8409094" cy="6632618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357430"/>
            <a:ext cx="2216127" cy="1384995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fasting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  <a:ln>
            <a:solidFill>
              <a:schemeClr val="accent1"/>
            </a:solidFill>
          </a:ln>
        </p:spPr>
        <p:txBody>
          <a:bodyPr>
            <a:normAutofit fontScale="25000" lnSpcReduction="20000"/>
          </a:bodyPr>
          <a:lstStyle/>
          <a:p>
            <a:pPr algn="l" rtl="0">
              <a:buNone/>
            </a:pPr>
            <a:endParaRPr lang="en-US" sz="12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9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 metabolism</a:t>
            </a:r>
            <a:r>
              <a:rPr lang="en-US" sz="9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9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7200" dirty="0" smtClean="0">
                <a:solidFill>
                  <a:srgbClr val="002060"/>
                </a:solidFill>
                <a:latin typeface="Cambria" pitchFamily="18" charset="0"/>
              </a:rPr>
              <a:t>1-</a:t>
            </a:r>
            <a:r>
              <a:rPr lang="en-US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72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degradation of </a:t>
            </a:r>
            <a:r>
              <a:rPr lang="en-US" sz="7200" b="1" i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triacylglycerols</a:t>
            </a:r>
            <a:r>
              <a:rPr lang="en-US" sz="6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6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</a:t>
            </a:r>
          </a:p>
          <a:p>
            <a:pPr algn="l" rtl="0">
              <a:buNone/>
            </a:pPr>
            <a:r>
              <a:rPr lang="en-US" sz="6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Activation of </a:t>
            </a:r>
            <a:r>
              <a:rPr lang="en-US" sz="6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hormone-sensitive lipase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with subsequent hydrolysis of stored triacylglycerol </a:t>
            </a:r>
          </a:p>
          <a:p>
            <a:pPr algn="l" rtl="0">
              <a:buNone/>
            </a:pPr>
            <a:r>
              <a:rPr lang="en-US" sz="6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are enhanced by elevated </a:t>
            </a:r>
            <a:r>
              <a:rPr lang="en-US" sz="6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catecholamines</a:t>
            </a:r>
            <a:r>
              <a:rPr lang="en-US" sz="6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(epinephrine &amp; norepinephrine) released from</a:t>
            </a:r>
          </a:p>
          <a:p>
            <a:pPr algn="l" rtl="0">
              <a:buNone/>
            </a:pPr>
            <a:r>
              <a:rPr lang="en-US" sz="6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sympathetic nerve endings in adipose tissue</a:t>
            </a:r>
          </a:p>
          <a:p>
            <a:pPr algn="l" rtl="0">
              <a:buNone/>
            </a:pPr>
            <a:endParaRPr lang="en-US" sz="64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72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release of fatty acids from adipose tissue</a:t>
            </a:r>
            <a:r>
              <a:rPr lang="en-US" sz="6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6400" i="1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6400" i="1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Fatty acids produced from hydrolysis of triacylglycerol are released to blood &amp; are </a:t>
            </a:r>
          </a:p>
          <a:p>
            <a:pPr algn="l" rtl="0">
              <a:buNone/>
            </a:pP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  transported to tissues to be utilized as a source of energy.</a:t>
            </a:r>
          </a:p>
          <a:p>
            <a:pPr algn="l" rtl="0">
              <a:buNone/>
            </a:pPr>
            <a:r>
              <a:rPr lang="en-US" sz="6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 Fatty acids are also transported to liver to be converted to </a:t>
            </a:r>
            <a:r>
              <a:rPr lang="en-US" sz="6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ketone bodies</a:t>
            </a:r>
          </a:p>
          <a:p>
            <a:pPr algn="l" rtl="0">
              <a:buNone/>
            </a:pP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6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</a:t>
            </a:r>
            <a:r>
              <a:rPr lang="en-US" sz="6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Glycerol </a:t>
            </a: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produced from hydrolysis of triacylglycerol  in adipose tissue is taken by the   </a:t>
            </a:r>
          </a:p>
          <a:p>
            <a:pPr algn="l" rtl="0">
              <a:buNone/>
            </a:pPr>
            <a:r>
              <a:rPr lang="en-US" sz="6400" dirty="0" smtClean="0">
                <a:solidFill>
                  <a:srgbClr val="002060"/>
                </a:solidFill>
                <a:latin typeface="Cambria" pitchFamily="18" charset="0"/>
              </a:rPr>
              <a:t>     liver &amp; is converted to glucose (gluconeogenesis).</a:t>
            </a:r>
          </a:p>
          <a:p>
            <a:pPr algn="l" rtl="0">
              <a:buNone/>
            </a:pPr>
            <a:r>
              <a:rPr lang="en-US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</a:t>
            </a:r>
          </a:p>
          <a:p>
            <a:pPr algn="l" rtl="0">
              <a:buNone/>
            </a:pPr>
            <a:r>
              <a:rPr lang="en-US" sz="6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6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So,  fat is a source of glucose (carbohydrate) in fasting state.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ar-EG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WALY\Documents\lippincot photos\c24\24_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786610" cy="5500702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Adipose tissue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endParaRPr lang="en-US" sz="2000" dirty="0"/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Resting muscle uses fatty acids as its major fuel source.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By contrast, exercising muscle initially uses its glycogen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stores as a source of  energy. </a:t>
            </a:r>
          </a:p>
          <a:p>
            <a:pPr marL="0" indent="0" algn="l">
              <a:buNone/>
            </a:pPr>
            <a:endParaRPr lang="en-US" sz="14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400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:</a:t>
            </a:r>
          </a:p>
          <a:p>
            <a:pPr marL="0" indent="0" algn="l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Because of low levels of insulin, glucose transport &amp; glucose metabolism are depressed.</a:t>
            </a:r>
          </a:p>
          <a:p>
            <a:pPr marL="0" indent="0" algn="l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600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Lipid metabolism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:</a:t>
            </a:r>
          </a:p>
          <a:p>
            <a:pPr marL="0" indent="0" algn="l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During first 2 weeks of fasting , muscle uses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fatty acids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from adipose tissues &amp;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ketone bodies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from liver as sources of energy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After 3 weeks, muscles depend only on fatty acids. </a:t>
            </a:r>
          </a:p>
          <a:p>
            <a:pPr marL="0" indent="0" algn="l">
              <a:buNone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300" b="1" i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Protein metabolism:</a:t>
            </a:r>
          </a:p>
          <a:p>
            <a:pPr marL="0" indent="0" algn="l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During the first few days of fasting, there is a rapid breakdown of muscle proteins, 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providing amino acids that are used by the liver for gluconeogenesis.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After several weeks of fasting,  rate of proteolysis s is decrease  as there is a decline in need for glucose as  a fuel for  the brain (which begins use ketone bodies as a source of energy)</a:t>
            </a:r>
            <a:endParaRPr lang="ar-EG" sz="20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Absorptive (fed) state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endParaRPr lang="en-US" sz="2000" dirty="0" smtClean="0">
              <a:latin typeface="Cambria" pitchFamily="18" charset="0"/>
            </a:endParaRPr>
          </a:p>
          <a:p>
            <a:pPr algn="ctr" rtl="0">
              <a:buNone/>
            </a:pPr>
            <a:r>
              <a:rPr lang="en-US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Overview of the absorptive (fed) state</a:t>
            </a:r>
          </a:p>
          <a:p>
            <a:pPr algn="l" rtl="0">
              <a:buNone/>
            </a:pPr>
            <a:endParaRPr lang="en-US" sz="2000" dirty="0" smtClean="0"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absorptive state is the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 – 4 hours period after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ingestion of a normal meal. During this interval, transient increase in plasma glucose, amino acids &amp;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triacylglycerols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(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main nutrients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 occur. 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As a result of elevated glucose &amp; amino acids,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secretion is increased from the pancreas &amp;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secretion is decreased.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Elevated insulin/glucagon ration &amp; ready availability of circulating substrates cause increased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synthesis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of triacylglycerol &amp;  glycogen to be stored (anabolic period).</a:t>
            </a:r>
          </a:p>
          <a:p>
            <a:pPr algn="l" rtl="0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During the absorptive period, all tissues use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glucose as a fuel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l" rtl="0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During the absorptive period,  metabolic responses of the body is dominated by alterations of the metabolism of  4 organs ,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liver, adipose tissue, muscle &amp; brain.</a:t>
            </a:r>
            <a:endParaRPr lang="ar-EG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WALY\Documents\lippincot photos\c24\24_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786478" cy="5000636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Resting skeletal muscle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During the first few days of fasting, the brain continues to use glucose only as a source of energy. </a:t>
            </a:r>
          </a:p>
          <a:p>
            <a:pPr marL="0" indent="0" algn="l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0" indent="0" algn="l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In prolonged fasting (more than 2 -3 weeks), plasma ketone bodies reach elevated levels &amp; are used in addition to glucose in as a source of energy the brain. This reduces the need for protein degradation for gluconeogenesis.     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Brain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WALY\Documents\lippincot photos\c24\24_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7"/>
            <a:ext cx="4929222" cy="5072074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Brain in fasting</a:t>
            </a:r>
            <a: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en-US" sz="4000" i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ar-EG" sz="3600" dirty="0" smtClean="0"/>
              <a:t/>
            </a:r>
            <a:br>
              <a:rPr lang="ar-EG" sz="3600" dirty="0" smtClean="0"/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WALY\Documents\lippincot photos\c24\24_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22684" y="1600200"/>
            <a:ext cx="3498632" cy="45259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Organ map during the fasting state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showing intertissue relationship</a:t>
            </a:r>
            <a:endParaRPr lang="ar-EG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Enzyme changes in the fed state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l" rtl="0"/>
            <a:endParaRPr lang="en-US" sz="2000" dirty="0" smtClean="0">
              <a:solidFill>
                <a:srgbClr val="0070C0"/>
              </a:solidFill>
              <a:latin typeface="Cambria" pitchFamily="18" charset="0"/>
            </a:endParaRPr>
          </a:p>
          <a:p>
            <a:pPr algn="l" rtl="0"/>
            <a:r>
              <a:rPr lang="en-US" sz="2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Flow of intermediates through metabolic pathways is controlled by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/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1-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Availability of substrates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(within minutes)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2-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Allosteric regulation of enzymes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(within minutes)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3-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Covalent modification of enzymes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(within minutes to hours)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4-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Induction-repression of enzyme synthesis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(within hours to days)</a:t>
            </a:r>
          </a:p>
          <a:p>
            <a:pPr algn="l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13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Each mechanism operates on a different time-scale </a:t>
            </a: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(i.e. response occurs within minutes, minutes to hours or hours to days)</a:t>
            </a:r>
          </a:p>
          <a:p>
            <a:pPr algn="l" rtl="0">
              <a:buNone/>
            </a:pPr>
            <a:endParaRPr lang="en-US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fed state, these regulatory mechanisms ensure that available nutrients of food (in abundance) are directed to be stored as glycogen, triacylglycerol &amp; protein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utrient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istribution center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Venous drainage of gut &amp; pancreas passes through the hepatic portal vein (to liver cells) before entry into the general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     circulation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    Thus, after a meal, liver receives blood containing absorbed nutrients (mainly glucose, amino acids &amp; fatty acids)  &amp; elevated levels of insulin secreted by the pancreas</a:t>
            </a:r>
          </a:p>
          <a:p>
            <a:pPr algn="l" rtl="0"/>
            <a:endParaRPr lang="en-US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/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During the absorptive period, the liver takes up nutrients which are carbohydrates, lipids &amp; most amino acids.</a:t>
            </a:r>
          </a:p>
          <a:p>
            <a:pPr algn="l" rtl="0">
              <a:buNone/>
            </a:pPr>
            <a:r>
              <a:rPr lang="en-US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    These nutrients are                  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metabolized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or: 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stored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or: 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routed to other tissues</a:t>
            </a:r>
            <a:endParaRPr lang="ar-EG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286116" y="485776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86116" y="4857760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3214678" y="4929198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sz="1300" dirty="0" smtClean="0"/>
          </a:p>
          <a:p>
            <a:pPr algn="l" rtl="0">
              <a:buNone/>
            </a:pPr>
            <a:r>
              <a:rPr lang="en-US" sz="3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 metabolism</a:t>
            </a:r>
            <a:r>
              <a:rPr lang="en-US" sz="3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5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After a meal containing carbohydrate, liver consumes  about 60% of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glucose from portal circulation.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Increased entry of glucose is </a:t>
            </a:r>
            <a:r>
              <a:rPr lang="en-US" sz="1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insulin dependent:  as GLUT-2 of liver is </a:t>
            </a:r>
          </a:p>
          <a:p>
            <a:pPr algn="l" rtl="0">
              <a:buNone/>
            </a:pPr>
            <a:r>
              <a:rPr lang="en-US" sz="1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 influenced by insulin. </a:t>
            </a:r>
          </a:p>
          <a:p>
            <a:pPr algn="l" rtl="0">
              <a:buNone/>
            </a:pPr>
            <a:endParaRPr lang="en-US" sz="13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metabolism of glucose is increased by:</a:t>
            </a:r>
          </a:p>
          <a:p>
            <a:pPr algn="l" rtl="0">
              <a:buNone/>
            </a:pPr>
            <a:endParaRPr lang="en-US" sz="18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1- Increased </a:t>
            </a:r>
            <a:r>
              <a:rPr lang="en-US" sz="1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phosphorylation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of glucose </a:t>
            </a: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(i.e. glucose 6-phosphate by </a:t>
            </a:r>
            <a:r>
              <a:rPr lang="en-US" sz="1800" i="1" dirty="0" err="1" smtClean="0">
                <a:solidFill>
                  <a:srgbClr val="002060"/>
                </a:solidFill>
                <a:latin typeface="Cambria" pitchFamily="18" charset="0"/>
              </a:rPr>
              <a:t>glukokinase</a:t>
            </a: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2- Increased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glycolysis of glucose (with production of acetyl CoA          fatty acids)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3- Increased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glycogen synthesis glucose              stored                      or:  energy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4- Increased activity of 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pentose phosphate pathway  of glucose (to provide NADPH)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002060"/>
                </a:solidFill>
                <a:latin typeface="Cambria" pitchFamily="18" charset="0"/>
              </a:rPr>
              <a:t>5-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Decreased </a:t>
            </a:r>
            <a:r>
              <a:rPr lang="en-US" sz="1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gluconeogenesis</a:t>
            </a:r>
            <a:r>
              <a:rPr lang="en-US" sz="1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1800" i="1" dirty="0" smtClean="0">
                <a:solidFill>
                  <a:srgbClr val="002060"/>
                </a:solidFill>
                <a:latin typeface="Cambria" pitchFamily="18" charset="0"/>
              </a:rPr>
              <a:t>(synthesis of glucose from non-carbohydrate sources)</a:t>
            </a: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nutrient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istribution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enter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804248" y="508518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804248" y="5085184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99992" y="544522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endParaRPr lang="en-US" sz="17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 metabolism</a:t>
            </a:r>
            <a:r>
              <a:rPr lang="en-US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5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endParaRPr lang="en-US" sz="11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1-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fatty acid synthesis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Favored by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- Availability of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substrates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(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acetyl 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CoA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&amp;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NADPH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from glucose metabolism)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- Activation of acetyl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CoA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carboxylase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(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enzyme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of the rate-limiting step in fatty acid 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synthesis)</a:t>
            </a:r>
          </a:p>
          <a:p>
            <a:pPr algn="l" rtl="0">
              <a:buNone/>
            </a:pPr>
            <a:endParaRPr lang="en-US" sz="14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2-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triacylglycerol  (TAG) synthesis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Favored by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-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Fatty acid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is provided from de novo synthesis from acetyl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CoA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&amp;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chylomicron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remnants taken by the liver.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-  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Glycerol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3-phosphate is provided by glucose metabolism (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glycolysis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algn="l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packages TAG into very-low density lipoproteins (VLDL) that are secreted into blood for use by </a:t>
            </a:r>
            <a:r>
              <a:rPr lang="en-US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extrahepatic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tissues (particularly adipose &amp; muscle).</a:t>
            </a: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  <a:p>
            <a:pPr algn="l" rtl="0">
              <a:buNone/>
            </a:pPr>
            <a:endParaRPr lang="en-US" sz="2000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utrient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istribution center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en-US" sz="12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r>
              <a:rPr lang="en-US" sz="40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Amino acid metabolism</a:t>
            </a:r>
            <a:r>
              <a:rPr lang="en-US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7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600" dirty="0">
                <a:solidFill>
                  <a:srgbClr val="002060"/>
                </a:solidFill>
                <a:latin typeface="Cambria" pitchFamily="18" charset="0"/>
              </a:rPr>
              <a:t>1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protein synthesis</a:t>
            </a:r>
            <a:r>
              <a:rPr lang="en-US" sz="28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r>
              <a:rPr lang="en-US" sz="28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Increase in synthesis of liver proteins to replace any degraded proteins during fast period.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No store of extra protein or amino acids. </a:t>
            </a:r>
          </a:p>
          <a:p>
            <a:pPr algn="l" rtl="0">
              <a:buNone/>
            </a:pPr>
            <a:endParaRPr lang="en-US" sz="11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1- </a:t>
            </a:r>
            <a:r>
              <a:rPr lang="en-US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Increased amino acid degradation</a:t>
            </a:r>
            <a:r>
              <a:rPr lang="en-US" sz="26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2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n the absorptive state, more amino acids are present than the liver can use for synthesis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of proteins (i.e. more than liver capacity to synthesize proteins)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Excess amino acids are </a:t>
            </a:r>
            <a:r>
              <a:rPr lang="en-US" sz="23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not</a:t>
            </a:r>
            <a:r>
              <a:rPr lang="en-US" sz="2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stored in any form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</a:t>
            </a:r>
            <a:r>
              <a:rPr lang="en-US" sz="2300" i="1" u="sng" dirty="0" smtClean="0">
                <a:solidFill>
                  <a:srgbClr val="002060"/>
                </a:solidFill>
                <a:latin typeface="Cambria" pitchFamily="18" charset="0"/>
              </a:rPr>
              <a:t>BUT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, 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they are released to blood to other tissues for protein synthesis  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or,  deaminated in liver into carbon skeleton &amp; ammonia</a:t>
            </a:r>
          </a:p>
          <a:p>
            <a:pPr algn="l" rtl="0">
              <a:buNone/>
            </a:pPr>
            <a:r>
              <a:rPr lang="en-US" sz="23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      Carbon skeleton can be catabolized for energy production or used for fatty acid 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2060"/>
                </a:solidFill>
                <a:latin typeface="Cambria" pitchFamily="18" charset="0"/>
              </a:rPr>
              <a:t>             synthesis.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 can synthesize proteins from  abundant diet amino acids to a certain limit after which excess amino acids are either released to other tissues or degraded.   </a:t>
            </a:r>
            <a:endParaRPr 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nutrient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istribution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enter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WALY\Documents\lippincot photos\c24\24_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358246" cy="6572296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Liver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nutrient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istribution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enter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643182"/>
            <a:ext cx="2216127" cy="1815882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absorptive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2672</Words>
  <Application>Microsoft Office PowerPoint</Application>
  <PresentationFormat>On-screen Show (4:3)</PresentationFormat>
  <Paragraphs>380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Feed/fast cycle</vt:lpstr>
      <vt:lpstr>Objectives</vt:lpstr>
      <vt:lpstr>Absorptive (fed) state</vt:lpstr>
      <vt:lpstr>Enzyme changes in the fed state</vt:lpstr>
      <vt:lpstr>Liver: nutrient distribution center</vt:lpstr>
      <vt:lpstr>Liver: nutrient distribution center</vt:lpstr>
      <vt:lpstr>Liver: nutrient distribution center</vt:lpstr>
      <vt:lpstr>Liver: nutrient distribution center</vt:lpstr>
      <vt:lpstr>Liver: nutrient distribution center</vt:lpstr>
      <vt:lpstr>Adipose tissue: energy storage depot</vt:lpstr>
      <vt:lpstr>Adipose tissue: energy storage depot</vt:lpstr>
      <vt:lpstr>Adipose tissue: energy storage depot</vt:lpstr>
      <vt:lpstr>Resting skeletal muscle</vt:lpstr>
      <vt:lpstr>Resting skeletal muscle</vt:lpstr>
      <vt:lpstr>Resting skeletal muscle</vt:lpstr>
      <vt:lpstr>Resting skeletal muscle</vt:lpstr>
      <vt:lpstr>Brain</vt:lpstr>
      <vt:lpstr>Brain</vt:lpstr>
      <vt:lpstr>Organ map during the absorptive state showing intertissue relationship</vt:lpstr>
      <vt:lpstr>Fasting </vt:lpstr>
      <vt:lpstr>  Fuel stores at the beginning of fasting   </vt:lpstr>
      <vt:lpstr>  Enzymatic changes in fasting   </vt:lpstr>
      <vt:lpstr>  Liver in fasting   </vt:lpstr>
      <vt:lpstr>  Liver in fasting   </vt:lpstr>
      <vt:lpstr>  Liver in fasting   </vt:lpstr>
      <vt:lpstr>  Liver in fasting   </vt:lpstr>
      <vt:lpstr>  Adipose tissue in fasting   </vt:lpstr>
      <vt:lpstr>  Adipose tissue in fasting   </vt:lpstr>
      <vt:lpstr>  Resting skeletal muscle in fasting   </vt:lpstr>
      <vt:lpstr>  Resting skeletal muscle in fasting   </vt:lpstr>
      <vt:lpstr>  Brain in fasting   </vt:lpstr>
      <vt:lpstr>  Brain in fasting   </vt:lpstr>
      <vt:lpstr>Organ map during the fasting state showing intertissue relationship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ALWALY</dc:creator>
  <cp:lastModifiedBy>ALWALY</cp:lastModifiedBy>
  <cp:revision>220</cp:revision>
  <dcterms:created xsi:type="dcterms:W3CDTF">2012-09-07T18:06:00Z</dcterms:created>
  <dcterms:modified xsi:type="dcterms:W3CDTF">2012-09-15T18:11:51Z</dcterms:modified>
</cp:coreProperties>
</file>